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95AF1-C7FA-4C9C-BF3B-2E3BC0453E4A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148ECD-EFD2-4962-9098-13A86B69D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020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48ECD-EFD2-4962-9098-13A86B69DDD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572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38D3D-5665-465D-B398-8C2F88776DD6}" type="datetime1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2024 Mark Amtower for use in GovCon Ideators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B96F-1AC7-40B5-A069-4DA7CFDA3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407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5F70A-D6DE-4037-8F82-06A12BA22A98}" type="datetime1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2024 Mark Amtower for use in GovCon Ideators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B96F-1AC7-40B5-A069-4DA7CFDA3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29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56870-6643-4251-A9FE-0F3682E02FEA}" type="datetime1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2024 Mark Amtower for use in GovCon Ideators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B96F-1AC7-40B5-A069-4DA7CFDA3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23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D2F78-B590-47A7-AD21-F5540C77F63F}" type="datetime1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2024 Mark Amtower for use in GovCon Ideators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B96F-1AC7-40B5-A069-4DA7CFDA3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1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B6B25-C675-4C31-B458-DA5F62E978AD}" type="datetime1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2024 Mark Amtower for use in GovCon Ideators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B96F-1AC7-40B5-A069-4DA7CFDA3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720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F65CE-DDF4-4966-B0E7-FD908E978E76}" type="datetime1">
              <a:rPr lang="en-US" smtClean="0"/>
              <a:t>8/5/2024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2024 Mark Amtower for use in GovCon Ideators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B96F-1AC7-40B5-A069-4DA7CFDA3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214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FC83-1E22-4DD2-B627-D3D0BD2E0C42}" type="datetime1">
              <a:rPr lang="en-US" smtClean="0"/>
              <a:t>8/5/2024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2024 Mark Amtower for use in GovCon Ideators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B96F-1AC7-40B5-A069-4DA7CFDA3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306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832AB-2C28-4E89-987D-FF7D37A872D2}" type="datetime1">
              <a:rPr lang="en-US" smtClean="0"/>
              <a:t>8/5/2024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2024 Mark Amtower for use in GovCon Ideators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B96F-1AC7-40B5-A069-4DA7CFDA3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372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08A1B-3ED1-43FD-87D2-BE8A5D3FF1DB}" type="datetime1">
              <a:rPr lang="en-US" smtClean="0"/>
              <a:t>8/5/2024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2024 Mark Amtower for use in GovCon Ideators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B96F-1AC7-40B5-A069-4DA7CFDA3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637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96CAD-98D0-4B6A-B419-ECFC6FFB9D62}" type="datetime1">
              <a:rPr lang="en-US" smtClean="0"/>
              <a:t>8/5/2024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2024 Mark Amtower for use in GovCon Ideators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B96F-1AC7-40B5-A069-4DA7CFDA3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743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182F0-4686-4752-957E-9A6EC98627F2}" type="datetime1">
              <a:rPr lang="en-US" smtClean="0"/>
              <a:t>8/5/2024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2024 Mark Amtower for use in GovCon Ideators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B96F-1AC7-40B5-A069-4DA7CFDA3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962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0249D-4EC9-4440-A75C-B783B6618860}" type="datetime1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 2024 Mark Amtower for use in GovCon Ideators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2B96F-1AC7-40B5-A069-4DA7CFDA3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049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i="1" dirty="0" smtClean="0">
                <a:solidFill>
                  <a:srgbClr val="0070C0"/>
                </a:solidFill>
                <a:latin typeface="Ink Free" panose="03080402000500000000" pitchFamily="66" charset="0"/>
              </a:rPr>
              <a:t>Key Elements of</a:t>
            </a:r>
            <a:br>
              <a:rPr lang="en-US" sz="5400" b="1" i="1" dirty="0" smtClean="0">
                <a:solidFill>
                  <a:srgbClr val="0070C0"/>
                </a:solidFill>
                <a:latin typeface="Ink Free" panose="03080402000500000000" pitchFamily="66" charset="0"/>
              </a:rPr>
            </a:br>
            <a:r>
              <a:rPr lang="en-US" sz="5400" b="1" i="1" dirty="0" smtClean="0">
                <a:solidFill>
                  <a:srgbClr val="0070C0"/>
                </a:solidFill>
                <a:latin typeface="Ink Free" panose="03080402000500000000" pitchFamily="66" charset="0"/>
              </a:rPr>
              <a:t>Thought Leadership</a:t>
            </a:r>
            <a:endParaRPr lang="en-US" sz="5400" b="1" i="1" dirty="0">
              <a:solidFill>
                <a:srgbClr val="0070C0"/>
              </a:solidFill>
              <a:latin typeface="Ink Free" panose="03080402000500000000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GovCon </a:t>
            </a:r>
            <a:r>
              <a:rPr lang="en-US" sz="3200" dirty="0" err="1" smtClean="0"/>
              <a:t>Ideators</a:t>
            </a:r>
            <a:endParaRPr lang="en-US" sz="3200" dirty="0" smtClean="0"/>
          </a:p>
          <a:p>
            <a:r>
              <a:rPr lang="en-US" sz="3200" dirty="0" smtClean="0"/>
              <a:t>August 6, 2024</a:t>
            </a:r>
            <a:endParaRPr lang="en-US" sz="3200" dirty="0"/>
          </a:p>
        </p:txBody>
      </p:sp>
      <p:pic>
        <p:nvPicPr>
          <p:cNvPr id="1026" name="Picture 2" descr="https://govconideation.com/wp-content/uploads/2023/11/cropped-govcon-ideator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3826"/>
            <a:ext cx="2702859" cy="1468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805" y="0"/>
            <a:ext cx="2562702" cy="1508246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2024 Mark Amtower for use in GovCon Ideators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B96F-1AC7-40B5-A069-4DA7CFDA323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601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524000" y="476696"/>
            <a:ext cx="9144000" cy="2387600"/>
          </a:xfrm>
        </p:spPr>
        <p:txBody>
          <a:bodyPr>
            <a:normAutofit/>
          </a:bodyPr>
          <a:lstStyle/>
          <a:p>
            <a:r>
              <a:rPr lang="en-US" sz="4400" b="1" i="1" dirty="0" smtClean="0">
                <a:solidFill>
                  <a:srgbClr val="0070C0"/>
                </a:solidFill>
                <a:latin typeface="Ink Free" panose="03080402000500000000" pitchFamily="66" charset="0"/>
              </a:rPr>
              <a:t>No intellectual niche is occupied by just one person </a:t>
            </a:r>
            <a:endParaRPr lang="en-US" sz="4400" b="1" i="1" dirty="0">
              <a:solidFill>
                <a:srgbClr val="0070C0"/>
              </a:solidFill>
              <a:latin typeface="Ink Free" panose="03080402000500000000" pitchFamily="66" charset="0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524000" y="3185542"/>
            <a:ext cx="9144000" cy="1655762"/>
          </a:xfrm>
        </p:spPr>
        <p:txBody>
          <a:bodyPr>
            <a:noAutofit/>
          </a:bodyPr>
          <a:lstStyle/>
          <a:p>
            <a:r>
              <a:rPr lang="en-US" sz="3200" dirty="0" smtClean="0"/>
              <a:t>There are always others coming in and out.</a:t>
            </a:r>
          </a:p>
          <a:p>
            <a:r>
              <a:rPr lang="en-US" sz="3200" dirty="0" smtClean="0"/>
              <a:t>Never assume you know it all.</a:t>
            </a:r>
          </a:p>
          <a:p>
            <a:r>
              <a:rPr lang="en-US" sz="3200" dirty="0" smtClean="0"/>
              <a:t>Remember, thought leadership is not a guaranteed lifetime gig.</a:t>
            </a:r>
          </a:p>
          <a:p>
            <a:r>
              <a:rPr lang="en-US" sz="3200" dirty="0" smtClean="0"/>
              <a:t>You earn it every day.</a:t>
            </a:r>
            <a:endParaRPr lang="en-US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9775" y="0"/>
            <a:ext cx="2562225" cy="1508125"/>
          </a:xfrm>
        </p:spPr>
      </p:pic>
      <p:pic>
        <p:nvPicPr>
          <p:cNvPr id="5" name="Picture 2" descr="https://govconideation.com/wp-content/uploads/2023/11/cropped-govcon-ideator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3826"/>
            <a:ext cx="2702859" cy="1468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2024 Mark Amtower for use in GovCon Ideators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B96F-1AC7-40B5-A069-4DA7CFDA323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133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6052"/>
            <a:ext cx="10515600" cy="1325563"/>
          </a:xfrm>
        </p:spPr>
        <p:txBody>
          <a:bodyPr/>
          <a:lstStyle/>
          <a:p>
            <a:pPr algn="ctr"/>
            <a:r>
              <a:rPr lang="en-US" b="1" i="1" dirty="0" smtClean="0">
                <a:solidFill>
                  <a:srgbClr val="0070C0"/>
                </a:solidFill>
                <a:latin typeface="Ink Free" panose="03080402000500000000" pitchFamily="66" charset="0"/>
              </a:rPr>
              <a:t>Pick a well-defined niche</a:t>
            </a:r>
            <a:endParaRPr lang="en-US" b="1" i="1" dirty="0">
              <a:solidFill>
                <a:srgbClr val="0070C0"/>
              </a:solidFill>
              <a:latin typeface="Ink Free" panose="03080402000500000000" pitchFamily="66" charset="0"/>
            </a:endParaRPr>
          </a:p>
        </p:txBody>
      </p:sp>
      <p:pic>
        <p:nvPicPr>
          <p:cNvPr id="5" name="Picture 2" descr="https://govconideation.com/wp-content/uploads/2023/11/cropped-govcon-ideator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3826"/>
            <a:ext cx="2702859" cy="1468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46969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An area where you have deep </a:t>
            </a:r>
            <a:r>
              <a:rPr lang="en-US" sz="3200" dirty="0" smtClean="0"/>
              <a:t>experience and knowledge</a:t>
            </a:r>
            <a:endParaRPr lang="en-US" sz="3200" dirty="0" smtClean="0"/>
          </a:p>
          <a:p>
            <a:r>
              <a:rPr lang="en-US" sz="3200" dirty="0" smtClean="0"/>
              <a:t>An area where you have passion</a:t>
            </a:r>
          </a:p>
          <a:p>
            <a:r>
              <a:rPr lang="en-US" sz="3200" dirty="0" smtClean="0"/>
              <a:t>A niche where you have a definite POV</a:t>
            </a:r>
          </a:p>
          <a:p>
            <a:r>
              <a:rPr lang="en-US" sz="3200" dirty="0" smtClean="0"/>
              <a:t>An area where you know the other SMEs, or at least some of them</a:t>
            </a:r>
          </a:p>
          <a:p>
            <a:r>
              <a:rPr lang="en-US" sz="3200" dirty="0" smtClean="0"/>
              <a:t>Develop </a:t>
            </a:r>
            <a:r>
              <a:rPr lang="en-US" sz="3200" dirty="0"/>
              <a:t>and use a resource list</a:t>
            </a:r>
          </a:p>
          <a:p>
            <a:pPr lvl="1"/>
            <a:r>
              <a:rPr lang="en-US" sz="3200" dirty="0"/>
              <a:t>Media</a:t>
            </a:r>
          </a:p>
          <a:p>
            <a:pPr lvl="1"/>
            <a:r>
              <a:rPr lang="en-US" sz="3200" dirty="0"/>
              <a:t>Books</a:t>
            </a:r>
          </a:p>
          <a:p>
            <a:pPr lvl="1"/>
            <a:r>
              <a:rPr lang="en-US" sz="3200" dirty="0"/>
              <a:t>Peers </a:t>
            </a:r>
          </a:p>
          <a:p>
            <a:endParaRPr lang="en-US" sz="3200" dirty="0" smtClean="0"/>
          </a:p>
          <a:p>
            <a:endParaRPr lang="en-US" sz="3200" dirty="0"/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9775" y="0"/>
            <a:ext cx="2562225" cy="1508125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2024 Mark Amtower for use in GovCon Ideators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B96F-1AC7-40B5-A069-4DA7CFDA323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1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29989"/>
            <a:ext cx="10515600" cy="1325563"/>
          </a:xfrm>
        </p:spPr>
        <p:txBody>
          <a:bodyPr/>
          <a:lstStyle/>
          <a:p>
            <a:pPr algn="ctr"/>
            <a:r>
              <a:rPr lang="en-US" b="1" i="1" dirty="0" smtClean="0">
                <a:solidFill>
                  <a:srgbClr val="0070C0"/>
                </a:solidFill>
                <a:latin typeface="Ink Free" panose="03080402000500000000" pitchFamily="66" charset="0"/>
              </a:rPr>
              <a:t>Establish your credentials </a:t>
            </a:r>
            <a:endParaRPr lang="en-US" b="1" i="1" dirty="0">
              <a:solidFill>
                <a:srgbClr val="0070C0"/>
              </a:solidFill>
              <a:latin typeface="Ink Free" panose="03080402000500000000" pitchFamily="66" charset="0"/>
            </a:endParaRPr>
          </a:p>
        </p:txBody>
      </p:sp>
      <p:pic>
        <p:nvPicPr>
          <p:cNvPr id="5" name="Picture 2" descr="https://govconideation.com/wp-content/uploads/2023/11/cropped-govcon-ideator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3826"/>
            <a:ext cx="2702859" cy="1468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14288"/>
            <a:ext cx="10515600" cy="435133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Determine who your audience is and develop content germane to them</a:t>
            </a:r>
          </a:p>
          <a:p>
            <a:r>
              <a:rPr lang="en-US" sz="3200" dirty="0" smtClean="0"/>
              <a:t>Produce content on a regular basis</a:t>
            </a:r>
          </a:p>
          <a:p>
            <a:r>
              <a:rPr lang="en-US" sz="3200" dirty="0" smtClean="0"/>
              <a:t>Seek feedback</a:t>
            </a:r>
          </a:p>
          <a:p>
            <a:r>
              <a:rPr lang="en-US" sz="3200" dirty="0" smtClean="0"/>
              <a:t>Share in multiple venues</a:t>
            </a:r>
          </a:p>
          <a:p>
            <a:r>
              <a:rPr lang="en-US" sz="3200" dirty="0" smtClean="0"/>
              <a:t>Stay consistent in your messaging</a:t>
            </a:r>
            <a:endParaRPr lang="en-US" sz="3200" dirty="0"/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9775" y="0"/>
            <a:ext cx="2562225" cy="1508125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2024 Mark Amtower for use in GovCon Ideators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B96F-1AC7-40B5-A069-4DA7CFDA323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280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18161"/>
            <a:ext cx="10515600" cy="1325563"/>
          </a:xfrm>
        </p:spPr>
        <p:txBody>
          <a:bodyPr/>
          <a:lstStyle/>
          <a:p>
            <a:pPr algn="ctr"/>
            <a:r>
              <a:rPr lang="en-US" b="1" i="1" dirty="0" smtClean="0">
                <a:solidFill>
                  <a:srgbClr val="0070C0"/>
                </a:solidFill>
                <a:latin typeface="Ink Free" panose="03080402000500000000" pitchFamily="66" charset="0"/>
              </a:rPr>
              <a:t>Find and create venues </a:t>
            </a:r>
            <a:br>
              <a:rPr lang="en-US" b="1" i="1" dirty="0" smtClean="0">
                <a:solidFill>
                  <a:srgbClr val="0070C0"/>
                </a:solidFill>
                <a:latin typeface="Ink Free" panose="03080402000500000000" pitchFamily="66" charset="0"/>
              </a:rPr>
            </a:br>
            <a:r>
              <a:rPr lang="en-US" b="1" i="1" dirty="0" smtClean="0">
                <a:solidFill>
                  <a:srgbClr val="0070C0"/>
                </a:solidFill>
                <a:latin typeface="Ink Free" panose="03080402000500000000" pitchFamily="66" charset="0"/>
              </a:rPr>
              <a:t>for sharing</a:t>
            </a:r>
            <a:endParaRPr lang="en-US" b="1" i="1" dirty="0">
              <a:solidFill>
                <a:srgbClr val="0070C0"/>
              </a:solidFill>
              <a:latin typeface="Ink Free" panose="03080402000500000000" pitchFamily="66" charset="0"/>
            </a:endParaRPr>
          </a:p>
        </p:txBody>
      </p:sp>
      <p:pic>
        <p:nvPicPr>
          <p:cNvPr id="5" name="Picture 2" descr="https://govconideation.com/wp-content/uploads/2023/11/cropped-govcon-ideator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3826"/>
            <a:ext cx="2702859" cy="1468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26286"/>
            <a:ext cx="10515600" cy="435133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Traditional media outlets</a:t>
            </a:r>
          </a:p>
          <a:p>
            <a:r>
              <a:rPr lang="en-US" sz="3200" dirty="0" smtClean="0"/>
              <a:t>Podcasts</a:t>
            </a:r>
          </a:p>
          <a:p>
            <a:r>
              <a:rPr lang="en-US" sz="3200" dirty="0" smtClean="0"/>
              <a:t>Blog</a:t>
            </a:r>
          </a:p>
          <a:p>
            <a:r>
              <a:rPr lang="en-US" sz="3200" dirty="0" smtClean="0"/>
              <a:t>LinkedIn</a:t>
            </a:r>
          </a:p>
          <a:p>
            <a:r>
              <a:rPr lang="en-US" sz="3200" dirty="0" smtClean="0"/>
              <a:t>Speak at events</a:t>
            </a:r>
          </a:p>
          <a:p>
            <a:r>
              <a:rPr lang="en-US" sz="3200" dirty="0" smtClean="0"/>
              <a:t>Places like our group- GovCon </a:t>
            </a:r>
            <a:r>
              <a:rPr lang="en-US" sz="3200" dirty="0" err="1" smtClean="0"/>
              <a:t>Ideators</a:t>
            </a:r>
            <a:endParaRPr lang="en-US" sz="3200" dirty="0" smtClean="0"/>
          </a:p>
          <a:p>
            <a:endParaRPr lang="en-US" sz="3200" dirty="0"/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9775" y="0"/>
            <a:ext cx="2562225" cy="1508125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2024 Mark Amtower for use in GovCon Ideators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B96F-1AC7-40B5-A069-4DA7CFDA323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565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 i="1" dirty="0" smtClean="0">
                <a:solidFill>
                  <a:srgbClr val="0070C0"/>
                </a:solidFill>
                <a:latin typeface="Ink Free" panose="03080402000500000000" pitchFamily="66" charset="0"/>
              </a:rPr>
              <a:t>Be accessible</a:t>
            </a:r>
            <a:endParaRPr lang="en-US" b="1" i="1" dirty="0">
              <a:solidFill>
                <a:srgbClr val="0070C0"/>
              </a:solidFill>
              <a:latin typeface="Ink Free" panose="03080402000500000000" pitchFamily="66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Questions from anyone can spark new ideas…</a:t>
            </a:r>
            <a:endParaRPr lang="en-US" sz="3200" dirty="0"/>
          </a:p>
        </p:txBody>
      </p:sp>
      <p:pic>
        <p:nvPicPr>
          <p:cNvPr id="5" name="Picture 2" descr="https://govconideation.com/wp-content/uploads/2023/11/cropped-govcon-ideator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3826"/>
            <a:ext cx="2702859" cy="1468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9775" y="0"/>
            <a:ext cx="2562225" cy="1508125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2024 Mark Amtower for use in GovCon Ideators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B96F-1AC7-40B5-A069-4DA7CFDA323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622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517" y="874452"/>
            <a:ext cx="10515600" cy="1325563"/>
          </a:xfrm>
        </p:spPr>
        <p:txBody>
          <a:bodyPr/>
          <a:lstStyle/>
          <a:p>
            <a:pPr algn="ctr"/>
            <a:r>
              <a:rPr lang="en-US" b="1" i="1" dirty="0" smtClean="0">
                <a:solidFill>
                  <a:srgbClr val="0070C0"/>
                </a:solidFill>
                <a:latin typeface="Ink Free" panose="03080402000500000000" pitchFamily="66" charset="0"/>
              </a:rPr>
              <a:t>Be trustworthy</a:t>
            </a:r>
            <a:endParaRPr lang="en-US" b="1" i="1" dirty="0">
              <a:solidFill>
                <a:srgbClr val="0070C0"/>
              </a:solidFill>
              <a:latin typeface="Ink Free" panose="03080402000500000000" pitchFamily="66" charset="0"/>
            </a:endParaRPr>
          </a:p>
        </p:txBody>
      </p:sp>
      <p:sp>
        <p:nvSpPr>
          <p:cNvPr id="7" name="Subtitle 6"/>
          <p:cNvSpPr>
            <a:spLocks noGrp="1"/>
          </p:cNvSpPr>
          <p:nvPr>
            <p:ph idx="1"/>
          </p:nvPr>
        </p:nvSpPr>
        <p:spPr>
          <a:xfrm>
            <a:off x="908517" y="2807260"/>
            <a:ext cx="10515600" cy="435133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Trust </a:t>
            </a:r>
            <a:r>
              <a:rPr lang="en-US" sz="3200" dirty="0" smtClean="0"/>
              <a:t>and </a:t>
            </a:r>
            <a:r>
              <a:rPr lang="en-US" sz="3200" dirty="0" smtClean="0"/>
              <a:t>authenticity </a:t>
            </a:r>
            <a:r>
              <a:rPr lang="en-US" sz="3200" dirty="0" smtClean="0"/>
              <a:t>are </a:t>
            </a:r>
            <a:r>
              <a:rPr lang="en-US" sz="3200" dirty="0" smtClean="0"/>
              <a:t>critical </a:t>
            </a:r>
            <a:r>
              <a:rPr lang="en-US" sz="3200" dirty="0" smtClean="0"/>
              <a:t>factors</a:t>
            </a:r>
            <a:endParaRPr lang="en-US" sz="3200" dirty="0" smtClean="0"/>
          </a:p>
          <a:p>
            <a:r>
              <a:rPr lang="en-US" sz="3200" dirty="0" smtClean="0"/>
              <a:t>If you have not fully formed an opinion, wait… (“Here are my initial thoughts…” but don’t bluff)</a:t>
            </a:r>
          </a:p>
          <a:p>
            <a:r>
              <a:rPr lang="en-US" sz="3200" dirty="0" smtClean="0"/>
              <a:t>Always speak your mind, but try to think first</a:t>
            </a:r>
            <a:r>
              <a:rPr lang="en-US" sz="3200" i="1" dirty="0" smtClean="0"/>
              <a:t>…</a:t>
            </a:r>
            <a:endParaRPr lang="en-US" sz="3200" i="1" dirty="0"/>
          </a:p>
        </p:txBody>
      </p:sp>
      <p:pic>
        <p:nvPicPr>
          <p:cNvPr id="5" name="Picture 2" descr="https://govconideation.com/wp-content/uploads/2023/11/cropped-govcon-ideator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3826"/>
            <a:ext cx="2702859" cy="1468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9775" y="0"/>
            <a:ext cx="2562225" cy="1508125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2024 Mark Amtower for use in GovCon Ideators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B96F-1AC7-40B5-A069-4DA7CFDA323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317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i="1" dirty="0" smtClean="0">
                <a:solidFill>
                  <a:srgbClr val="0070C0"/>
                </a:solidFill>
                <a:latin typeface="Ink Free" panose="03080402000500000000" pitchFamily="66" charset="0"/>
              </a:rPr>
              <a:t>Your thoughts and feedback here….</a:t>
            </a:r>
            <a:endParaRPr lang="en-US" sz="5400" b="1" i="1" dirty="0">
              <a:solidFill>
                <a:srgbClr val="0070C0"/>
              </a:solidFill>
              <a:latin typeface="Ink Free" panose="03080402000500000000" pitchFamily="66" charset="0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2" descr="https://govconideation.com/wp-content/uploads/2023/11/cropped-govcon-ideator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3826"/>
            <a:ext cx="2702859" cy="1468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Content Placeholder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9775" y="0"/>
            <a:ext cx="2562225" cy="1508125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2024 Mark Amtower for use in GovCon Ideators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B96F-1AC7-40B5-A069-4DA7CFDA323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2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290</Words>
  <Application>Microsoft Office PowerPoint</Application>
  <PresentationFormat>Widescreen</PresentationFormat>
  <Paragraphs>54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Ink Free</vt:lpstr>
      <vt:lpstr>Office Theme</vt:lpstr>
      <vt:lpstr>Key Elements of Thought Leadership</vt:lpstr>
      <vt:lpstr>No intellectual niche is occupied by just one person </vt:lpstr>
      <vt:lpstr>Pick a well-defined niche</vt:lpstr>
      <vt:lpstr>Establish your credentials </vt:lpstr>
      <vt:lpstr>Find and create venues  for sharing</vt:lpstr>
      <vt:lpstr>Be accessible</vt:lpstr>
      <vt:lpstr>Be trustworthy</vt:lpstr>
      <vt:lpstr>Your thoughts and feedback here….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Elements of Thought Leadership</dc:title>
  <dc:creator>Mark</dc:creator>
  <cp:lastModifiedBy>Mark</cp:lastModifiedBy>
  <cp:revision>26</cp:revision>
  <dcterms:created xsi:type="dcterms:W3CDTF">2024-08-04T18:09:57Z</dcterms:created>
  <dcterms:modified xsi:type="dcterms:W3CDTF">2024-08-05T23:34:21Z</dcterms:modified>
</cp:coreProperties>
</file>