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6B63F-87E5-43F2-8121-14B235A4E6A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6528-6529-41C7-957A-FEBBAC32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6528-6529-41C7-957A-FEBBAC32C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5BC0-5707-4823-ADBD-2063244FFE68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2EA6-0728-437B-81D9-4ACB1F8438FB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0366-80D8-4972-99AC-62A432E61853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E66-9D51-46EB-AB1D-077D511B8E69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ADB3-859E-4823-B783-8115C3A8E877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352-C9B8-45F9-9713-771FD576DE90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A4C-3A59-488C-A199-2354FEF88983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D9F9-2569-43E3-A43C-F7E13C4162A8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8B5-3DBF-4309-A1EA-ABAF8F0D93C6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69-95A9-4597-896F-13B810629626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40C-8344-4318-AD62-BA0B4CEA174E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2BC1-1146-4A71-B599-64809DC9AA59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7B9C-FF84-4A41-A744-FC784DEE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Ink Free" panose="03080402000500000000" pitchFamily="66" charset="0"/>
              </a:rPr>
              <a:t>Using Social for ABM: </a:t>
            </a:r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/>
            </a:r>
            <a:b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</a:br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Ink Free" panose="03080402000500000000" pitchFamily="66" charset="0"/>
              </a:rPr>
              <a:t>Case </a:t>
            </a:r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Study</a:t>
            </a:r>
            <a:endParaRPr lang="en-US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568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GovCon </a:t>
            </a:r>
            <a:r>
              <a:rPr lang="en-US" sz="4000" dirty="0" err="1" smtClean="0"/>
              <a:t>Ideators</a:t>
            </a:r>
            <a:endParaRPr lang="en-US" sz="4000" dirty="0" smtClean="0"/>
          </a:p>
          <a:p>
            <a:r>
              <a:rPr lang="en-US" sz="4000" dirty="0" smtClean="0"/>
              <a:t>January 21, 2025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943"/>
            <a:ext cx="10382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71" y="0"/>
            <a:ext cx="181952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RMC</a:t>
            </a:r>
            <a:br>
              <a:rPr lang="en-US" sz="3600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Background</a:t>
            </a:r>
            <a:endParaRPr lang="en-US" sz="3600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1992</a:t>
            </a:r>
          </a:p>
          <a:p>
            <a:r>
              <a:rPr lang="en-US" dirty="0" smtClean="0"/>
              <a:t>2 employees</a:t>
            </a:r>
          </a:p>
          <a:p>
            <a:r>
              <a:rPr lang="en-US" dirty="0" smtClean="0"/>
              <a:t>Focused on RDT&amp;E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scientific computing</a:t>
            </a:r>
          </a:p>
          <a:p>
            <a:r>
              <a:rPr lang="en-US" dirty="0" smtClean="0"/>
              <a:t>Small business</a:t>
            </a:r>
          </a:p>
          <a:p>
            <a:r>
              <a:rPr lang="en-US" dirty="0" smtClean="0"/>
              <a:t>Moderate growth in the 1990s</a:t>
            </a:r>
          </a:p>
          <a:p>
            <a:r>
              <a:rPr lang="en-US" dirty="0" smtClean="0"/>
              <a:t>Focused on </a:t>
            </a:r>
            <a:r>
              <a:rPr lang="en-US" dirty="0" err="1" smtClean="0"/>
              <a:t>Pax</a:t>
            </a:r>
            <a:r>
              <a:rPr lang="en-US" dirty="0" smtClean="0"/>
              <a:t> River and NAWCAD, expanding their footprint at </a:t>
            </a:r>
            <a:r>
              <a:rPr lang="en-US" dirty="0" err="1" smtClean="0"/>
              <a:t>Pax</a:t>
            </a:r>
            <a:r>
              <a:rPr lang="en-US" dirty="0" smtClean="0"/>
              <a:t> River, a mix of sub-contracts and small primes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20" y="0"/>
            <a:ext cx="7868748" cy="41344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0382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3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RMC growth, 1990s – early 2000s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ocused on Naval Warfare Centers requiring RDT&amp;E (now RDAT&amp;E)</a:t>
            </a:r>
          </a:p>
          <a:p>
            <a:r>
              <a:rPr lang="en-US" dirty="0" smtClean="0"/>
              <a:t>They expanded to related Naval warfare centers</a:t>
            </a:r>
          </a:p>
          <a:p>
            <a:pPr lvl="1"/>
            <a:r>
              <a:rPr lang="en-US" dirty="0" err="1" smtClean="0"/>
              <a:t>Carderock</a:t>
            </a:r>
            <a:endParaRPr lang="en-US" dirty="0" smtClean="0"/>
          </a:p>
          <a:p>
            <a:pPr lvl="1"/>
            <a:r>
              <a:rPr lang="en-US" dirty="0" smtClean="0"/>
              <a:t>Dahlgren</a:t>
            </a:r>
          </a:p>
          <a:p>
            <a:pPr lvl="1"/>
            <a:r>
              <a:rPr lang="en-US" dirty="0" smtClean="0"/>
              <a:t>Indianhead</a:t>
            </a:r>
          </a:p>
          <a:p>
            <a:pPr lvl="1"/>
            <a:r>
              <a:rPr lang="en-US" dirty="0" smtClean="0"/>
              <a:t>Crane</a:t>
            </a:r>
          </a:p>
          <a:p>
            <a:pPr lvl="1"/>
            <a:r>
              <a:rPr lang="en-US" dirty="0" smtClean="0"/>
              <a:t>And beyond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0"/>
            <a:ext cx="10382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71" y="0"/>
            <a:ext cx="181952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633" y="106007"/>
            <a:ext cx="3418368" cy="5925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-106395"/>
            <a:ext cx="7935432" cy="41915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0382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RMCs use of LinkedIn for growth</a:t>
            </a:r>
            <a:endParaRPr lang="en-US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identifying key personnel (contracting, program managers, key IT staff)</a:t>
            </a:r>
          </a:p>
          <a:p>
            <a:r>
              <a:rPr lang="en-US" dirty="0" smtClean="0"/>
              <a:t>Second, content sharing, including</a:t>
            </a:r>
          </a:p>
          <a:p>
            <a:pPr lvl="1"/>
            <a:r>
              <a:rPr lang="en-US" dirty="0" smtClean="0"/>
              <a:t>Contract wins</a:t>
            </a:r>
          </a:p>
          <a:p>
            <a:pPr lvl="1"/>
            <a:r>
              <a:rPr lang="en-US" dirty="0" smtClean="0"/>
              <a:t>Employee engagement in the communities where they work</a:t>
            </a:r>
          </a:p>
          <a:p>
            <a:pPr lvl="1"/>
            <a:r>
              <a:rPr lang="en-US" dirty="0" smtClean="0"/>
              <a:t>Employee recognition</a:t>
            </a:r>
          </a:p>
          <a:p>
            <a:pPr lvl="1"/>
            <a:r>
              <a:rPr lang="en-US" dirty="0" smtClean="0"/>
              <a:t>Employee gatherings</a:t>
            </a:r>
          </a:p>
          <a:p>
            <a:pPr lvl="1"/>
            <a:r>
              <a:rPr lang="en-US" dirty="0" smtClean="0"/>
              <a:t>Client recognition</a:t>
            </a:r>
          </a:p>
          <a:p>
            <a:pPr lvl="1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057"/>
            <a:ext cx="10382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471" y="0"/>
            <a:ext cx="181952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1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Employee/recruitment perks</a:t>
            </a:r>
            <a:endParaRPr lang="en-US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16" y="2156346"/>
            <a:ext cx="7678222" cy="3772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09" y="0"/>
            <a:ext cx="4410691" cy="46297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5638800"/>
            <a:ext cx="10382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1331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RMC has multiple background banners</a:t>
            </a:r>
            <a:b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</a:br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highlighting different aspects of the company</a:t>
            </a:r>
            <a:endParaRPr lang="en-US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9" y="1458676"/>
            <a:ext cx="7697274" cy="198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" y="4828892"/>
            <a:ext cx="7640116" cy="2029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59" y="3110442"/>
            <a:ext cx="7744906" cy="204816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5638800"/>
            <a:ext cx="10382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798" y="365125"/>
            <a:ext cx="387788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Education &amp; Events</a:t>
            </a:r>
            <a:endParaRPr lang="en-US" sz="3600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3787"/>
            <a:ext cx="4579799" cy="512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679" y="0"/>
            <a:ext cx="3734321" cy="5001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95" y="2912354"/>
            <a:ext cx="4587146" cy="46212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0382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RMC defines the account as any Naval Warfare Center</a:t>
            </a:r>
            <a:endParaRPr lang="en-US" b="1" i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summer 2024, </a:t>
            </a:r>
            <a:r>
              <a:rPr lang="en-US" dirty="0"/>
              <a:t>t</a:t>
            </a:r>
            <a:r>
              <a:rPr lang="en-US" dirty="0" smtClean="0"/>
              <a:t>hey have contracts at all 6 Naval Warfare Centers, NIWC </a:t>
            </a:r>
            <a:r>
              <a:rPr lang="en-US" dirty="0" err="1" smtClean="0"/>
              <a:t>Atl</a:t>
            </a:r>
            <a:r>
              <a:rPr lang="en-US" dirty="0" smtClean="0"/>
              <a:t> &amp; NIWC Pac</a:t>
            </a:r>
          </a:p>
          <a:p>
            <a:r>
              <a:rPr lang="en-US" dirty="0" smtClean="0"/>
              <a:t>Before going after any NWC, they do recon via LinkedIn for key personnel, competitors, who’s who in the associations serving that community</a:t>
            </a:r>
          </a:p>
          <a:p>
            <a:r>
              <a:rPr lang="en-US" dirty="0" smtClean="0"/>
              <a:t>A big part of RMC is the employee loyalty &amp; retention, ergo “the IT Horde”</a:t>
            </a:r>
          </a:p>
          <a:p>
            <a:r>
              <a:rPr lang="en-US" dirty="0" smtClean="0"/>
              <a:t>RMC is approaching 1,000 employees and remains focused on Navy RDAT&amp;E and supporting the warfare centers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Copytight Mark Amtower,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B9C-FF84-4A41-A744-FC784DEEF3B8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5567363"/>
            <a:ext cx="10382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471" y="0"/>
            <a:ext cx="181952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279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Ink Free</vt:lpstr>
      <vt:lpstr>Office Theme</vt:lpstr>
      <vt:lpstr>Using Social for ABM:  A Case Study</vt:lpstr>
      <vt:lpstr>RMC Background</vt:lpstr>
      <vt:lpstr>RMC growth, 1990s – early 2000s</vt:lpstr>
      <vt:lpstr>PowerPoint Presentation</vt:lpstr>
      <vt:lpstr>RMCs use of LinkedIn for growth</vt:lpstr>
      <vt:lpstr>Employee/recruitment perks</vt:lpstr>
      <vt:lpstr>RMC has multiple background banners highlighting different aspects of the company</vt:lpstr>
      <vt:lpstr>Education &amp; Events</vt:lpstr>
      <vt:lpstr>RMC defines the account as any Naval Warfare Center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for ABM:  A Case Study</dc:title>
  <dc:creator>Mark</dc:creator>
  <cp:lastModifiedBy>Mark</cp:lastModifiedBy>
  <cp:revision>12</cp:revision>
  <dcterms:created xsi:type="dcterms:W3CDTF">2025-01-20T14:33:31Z</dcterms:created>
  <dcterms:modified xsi:type="dcterms:W3CDTF">2025-01-21T13:55:51Z</dcterms:modified>
</cp:coreProperties>
</file>